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62" r:id="rId5"/>
    <p:sldId id="260" r:id="rId6"/>
    <p:sldId id="261" r:id="rId7"/>
    <p:sldId id="263" r:id="rId8"/>
    <p:sldId id="264" r:id="rId9"/>
    <p:sldId id="265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1C914E-FCA6-4493-BCAC-6B21DC74671C}" type="datetimeFigureOut">
              <a:rPr lang="en-US" smtClean="0"/>
              <a:t>11/2/2018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9AD8DD-F89B-418A-A65D-355C618955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26657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4DAA8D7-0F56-4E8D-AF33-3BF76B0046D8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en-US" altLang="en-US"/>
              <a:t>Making sense of what is going on – not just knowing the facts, but putting the facts together in a way that makes some larger sense</a:t>
            </a:r>
          </a:p>
          <a:p>
            <a:pPr lvl="1"/>
            <a:endParaRPr lang="en-US" altLang="en-US"/>
          </a:p>
          <a:p>
            <a:pPr lvl="1"/>
            <a:r>
              <a:rPr lang="en-US" altLang="en-US"/>
              <a:t>So for this kind of analysis, we need to know what larger sense we are talking about – the framework</a:t>
            </a:r>
          </a:p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40439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424A264-EC02-40B7-A94B-ED555ECFAE96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en-US" altLang="en-US"/>
              <a:t>To talk about human rights as a framework is to talk about how we can use what we know about human rights to do this kind of analysis – of historical events, current events, film, literature, art, whatever.</a:t>
            </a:r>
          </a:p>
          <a:p>
            <a:pPr lvl="2"/>
            <a:r>
              <a:rPr lang="en-US" altLang="en-US"/>
              <a:t>This requires going beyond understanding what the various treaties say, what the content of human rights is</a:t>
            </a:r>
          </a:p>
          <a:p>
            <a:pPr lvl="2"/>
            <a:r>
              <a:rPr lang="en-US" altLang="en-US"/>
              <a:t>It requires thinking about the event or text or images in terms of its human rights implications, and with an eye toward what human rights do and mean.</a:t>
            </a:r>
          </a:p>
        </p:txBody>
      </p:sp>
    </p:spTree>
    <p:extLst>
      <p:ext uri="{BB962C8B-B14F-4D97-AF65-F5344CB8AC3E}">
        <p14:creationId xmlns:p14="http://schemas.microsoft.com/office/powerpoint/2010/main" val="15577156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DB4EB23-BC6F-47D6-89EB-BD062D42E10E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So, let’s talk about what this framework might look like.</a:t>
            </a:r>
          </a:p>
          <a:p>
            <a:pPr lvl="1"/>
            <a:r>
              <a:rPr lang="en-US" altLang="en-US"/>
              <a:t>What can we say about what human rights are for, what people use them to do politically?</a:t>
            </a:r>
          </a:p>
          <a:p>
            <a:pPr lvl="2"/>
            <a:r>
              <a:rPr lang="en-US" altLang="en-US"/>
              <a:t>Equality</a:t>
            </a:r>
          </a:p>
          <a:p>
            <a:pPr lvl="2"/>
            <a:r>
              <a:rPr lang="en-US" altLang="en-US"/>
              <a:t>Dignity</a:t>
            </a:r>
          </a:p>
          <a:p>
            <a:pPr lvl="2"/>
            <a:r>
              <a:rPr lang="en-US" altLang="en-US"/>
              <a:t>Leveling hierarchies</a:t>
            </a:r>
          </a:p>
          <a:p>
            <a:pPr lvl="2"/>
            <a:r>
              <a:rPr lang="en-US" altLang="en-US"/>
              <a:t>Limiting/resisting abuses of power</a:t>
            </a:r>
          </a:p>
        </p:txBody>
      </p:sp>
    </p:spTree>
    <p:extLst>
      <p:ext uri="{BB962C8B-B14F-4D97-AF65-F5344CB8AC3E}">
        <p14:creationId xmlns:p14="http://schemas.microsoft.com/office/powerpoint/2010/main" val="18883414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90D3CDC-931C-422D-AD15-240FD0F95F15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en-US" altLang="en-US"/>
              <a:t>Also a dark side of this</a:t>
            </a:r>
          </a:p>
          <a:p>
            <a:pPr lvl="2"/>
            <a:r>
              <a:rPr lang="en-US" altLang="en-US"/>
              <a:t>Rhetorical cover for other political interests</a:t>
            </a:r>
          </a:p>
          <a:p>
            <a:pPr lvl="2"/>
            <a:r>
              <a:rPr lang="en-US" altLang="en-US"/>
              <a:t>Tool to interfere in other countries’ politics</a:t>
            </a:r>
          </a:p>
        </p:txBody>
      </p:sp>
    </p:spTree>
    <p:extLst>
      <p:ext uri="{BB962C8B-B14F-4D97-AF65-F5344CB8AC3E}">
        <p14:creationId xmlns:p14="http://schemas.microsoft.com/office/powerpoint/2010/main" val="8061103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11/2/2018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11/2/2018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11/2/2018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11/2/2018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11/2/2018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11/2/2018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11/2/2018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11/2/2018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iki.pghrights.mayfirst.org/images/2/24/Human_Rights_City_Action_Plan.pdf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Human rights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 framework for critical analysis</a:t>
            </a:r>
          </a:p>
        </p:txBody>
      </p:sp>
    </p:spTree>
    <p:extLst>
      <p:ext uri="{BB962C8B-B14F-4D97-AF65-F5344CB8AC3E}">
        <p14:creationId xmlns:p14="http://schemas.microsoft.com/office/powerpoint/2010/main" val="33612411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Analysis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What is analysis?  </a:t>
            </a:r>
          </a:p>
          <a:p>
            <a:pPr lvl="1"/>
            <a:endParaRPr lang="en-US" altLang="en-US" dirty="0"/>
          </a:p>
          <a:p>
            <a:pPr lvl="1"/>
            <a:r>
              <a:rPr lang="en-US" altLang="en-US" dirty="0"/>
              <a:t>Making sense of what is going on </a:t>
            </a:r>
          </a:p>
          <a:p>
            <a:pPr lvl="1"/>
            <a:endParaRPr lang="en-US" altLang="en-US" dirty="0"/>
          </a:p>
          <a:p>
            <a:pPr lvl="1"/>
            <a:r>
              <a:rPr lang="en-US" altLang="en-US" dirty="0"/>
              <a:t>Organizing facts into a coherent story</a:t>
            </a:r>
          </a:p>
          <a:p>
            <a:pPr lvl="1"/>
            <a:endParaRPr lang="en-US" altLang="en-US" dirty="0"/>
          </a:p>
          <a:p>
            <a:pPr lvl="1"/>
            <a:r>
              <a:rPr lang="en-US" altLang="en-US" dirty="0"/>
              <a:t>Requires a framework</a:t>
            </a:r>
          </a:p>
        </p:txBody>
      </p:sp>
    </p:spTree>
    <p:extLst>
      <p:ext uri="{BB962C8B-B14F-4D97-AF65-F5344CB8AC3E}">
        <p14:creationId xmlns:p14="http://schemas.microsoft.com/office/powerpoint/2010/main" val="16160971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Framework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Parameters or guiding criteria for analysis </a:t>
            </a:r>
          </a:p>
          <a:p>
            <a:pPr lvl="1"/>
            <a:r>
              <a:rPr lang="en-US" altLang="en-US" dirty="0"/>
              <a:t>Identify what’s important/relevant</a:t>
            </a:r>
          </a:p>
          <a:p>
            <a:pPr lvl="1"/>
            <a:r>
              <a:rPr lang="en-US" altLang="en-US" dirty="0"/>
              <a:t>Focus and direct the analysis</a:t>
            </a:r>
          </a:p>
          <a:p>
            <a:pPr lvl="1"/>
            <a:r>
              <a:rPr lang="en-US" altLang="en-US" dirty="0"/>
              <a:t>Provide normative orientation</a:t>
            </a:r>
          </a:p>
          <a:p>
            <a:pPr lvl="1"/>
            <a:endParaRPr lang="en-US" altLang="en-US" dirty="0"/>
          </a:p>
          <a:p>
            <a:r>
              <a:rPr lang="en-US" altLang="en-US" dirty="0"/>
              <a:t>Frameworks supply perspective and provide meaning</a:t>
            </a:r>
          </a:p>
          <a:p>
            <a:pPr lvl="1"/>
            <a:r>
              <a:rPr lang="en-US" altLang="en-US" dirty="0"/>
              <a:t>They help us </a:t>
            </a:r>
            <a:r>
              <a:rPr lang="en-US" altLang="en-US" i="0" dirty="0"/>
              <a:t>explain </a:t>
            </a:r>
            <a:r>
              <a:rPr lang="en-US" altLang="en-US" dirty="0"/>
              <a:t>and </a:t>
            </a:r>
            <a:r>
              <a:rPr lang="en-US" altLang="en-US" i="0" dirty="0"/>
              <a:t>interpret </a:t>
            </a:r>
            <a:r>
              <a:rPr lang="en-US" altLang="en-US" dirty="0"/>
              <a:t>the world</a:t>
            </a:r>
          </a:p>
        </p:txBody>
      </p:sp>
    </p:spTree>
    <p:extLst>
      <p:ext uri="{BB962C8B-B14F-4D97-AF65-F5344CB8AC3E}">
        <p14:creationId xmlns:p14="http://schemas.microsoft.com/office/powerpoint/2010/main" val="36876044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991555" y="585688"/>
            <a:ext cx="7022078" cy="5654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12009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The HR Framework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/>
              <a:t>What are human rights for?</a:t>
            </a:r>
          </a:p>
          <a:p>
            <a:pPr lvl="1">
              <a:lnSpc>
                <a:spcPct val="90000"/>
              </a:lnSpc>
            </a:pPr>
            <a:endParaRPr lang="en-US" altLang="en-US" dirty="0"/>
          </a:p>
          <a:p>
            <a:pPr lvl="1">
              <a:lnSpc>
                <a:spcPct val="90000"/>
              </a:lnSpc>
            </a:pPr>
            <a:r>
              <a:rPr lang="en-US" altLang="en-US" dirty="0"/>
              <a:t>Equality</a:t>
            </a:r>
          </a:p>
          <a:p>
            <a:pPr lvl="1">
              <a:lnSpc>
                <a:spcPct val="90000"/>
              </a:lnSpc>
            </a:pPr>
            <a:endParaRPr lang="en-US" altLang="en-US" dirty="0"/>
          </a:p>
          <a:p>
            <a:pPr lvl="1">
              <a:lnSpc>
                <a:spcPct val="90000"/>
              </a:lnSpc>
            </a:pPr>
            <a:r>
              <a:rPr lang="en-US" altLang="en-US" dirty="0"/>
              <a:t>Freedom</a:t>
            </a:r>
          </a:p>
          <a:p>
            <a:pPr lvl="1">
              <a:lnSpc>
                <a:spcPct val="90000"/>
              </a:lnSpc>
            </a:pPr>
            <a:endParaRPr lang="en-US" altLang="en-US" dirty="0"/>
          </a:p>
          <a:p>
            <a:pPr lvl="1">
              <a:lnSpc>
                <a:spcPct val="90000"/>
              </a:lnSpc>
            </a:pPr>
            <a:r>
              <a:rPr lang="en-US" altLang="en-US" dirty="0"/>
              <a:t>Limiting abuses of power</a:t>
            </a:r>
          </a:p>
          <a:p>
            <a:pPr lvl="1">
              <a:lnSpc>
                <a:spcPct val="90000"/>
              </a:lnSpc>
            </a:pPr>
            <a:endParaRPr lang="en-US" altLang="en-US" dirty="0"/>
          </a:p>
          <a:p>
            <a:pPr lvl="1">
              <a:lnSpc>
                <a:spcPct val="90000"/>
              </a:lnSpc>
            </a:pPr>
            <a:r>
              <a:rPr lang="en-US" altLang="en-US" dirty="0"/>
              <a:t>Enabling people to live with dignity</a:t>
            </a:r>
          </a:p>
        </p:txBody>
      </p:sp>
    </p:spTree>
    <p:extLst>
      <p:ext uri="{BB962C8B-B14F-4D97-AF65-F5344CB8AC3E}">
        <p14:creationId xmlns:p14="http://schemas.microsoft.com/office/powerpoint/2010/main" val="502490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3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3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The HR Framework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What ELSE are HR for?</a:t>
            </a:r>
          </a:p>
          <a:p>
            <a:pPr lvl="1"/>
            <a:r>
              <a:rPr lang="en-US" altLang="en-US" dirty="0"/>
              <a:t>Rhetorical cover for other interests</a:t>
            </a:r>
          </a:p>
          <a:p>
            <a:pPr lvl="1"/>
            <a:r>
              <a:rPr lang="en-US" altLang="en-US" dirty="0"/>
              <a:t>Reassertion of privilege</a:t>
            </a:r>
          </a:p>
          <a:p>
            <a:pPr lvl="1"/>
            <a:r>
              <a:rPr lang="en-US" altLang="en-US" dirty="0"/>
              <a:t>Tool of interference in other countries’ politics</a:t>
            </a:r>
          </a:p>
          <a:p>
            <a:pPr lvl="1"/>
            <a:endParaRPr lang="en-US" altLang="en-US" dirty="0"/>
          </a:p>
          <a:p>
            <a:r>
              <a:rPr lang="en-US" altLang="en-US" dirty="0"/>
              <a:t>Have to take the good with the bad</a:t>
            </a:r>
          </a:p>
          <a:p>
            <a:pPr lvl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060244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Article 28, UDHR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Everyone is entitled to a social and international order in which the rights and freedoms set forth in this Declaration can be fully realized.</a:t>
            </a:r>
          </a:p>
        </p:txBody>
      </p:sp>
    </p:spTree>
    <p:extLst>
      <p:ext uri="{BB962C8B-B14F-4D97-AF65-F5344CB8AC3E}">
        <p14:creationId xmlns:p14="http://schemas.microsoft.com/office/powerpoint/2010/main" val="37496941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3282" y="1018838"/>
            <a:ext cx="9745435" cy="48203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69298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hlinkClick r:id="rId2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02756" y="776111"/>
            <a:ext cx="5454561" cy="54545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1420904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17</TotalTime>
  <Words>350</Words>
  <Application>Microsoft Office PowerPoint</Application>
  <PresentationFormat>Widescreen</PresentationFormat>
  <Paragraphs>56</Paragraphs>
  <Slides>9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Calibri</vt:lpstr>
      <vt:lpstr>Franklin Gothic Book</vt:lpstr>
      <vt:lpstr>Crop</vt:lpstr>
      <vt:lpstr>Human rights </vt:lpstr>
      <vt:lpstr>Analysis</vt:lpstr>
      <vt:lpstr>Framework</vt:lpstr>
      <vt:lpstr>PowerPoint Presentation</vt:lpstr>
      <vt:lpstr>The HR Framework</vt:lpstr>
      <vt:lpstr>The HR Framework</vt:lpstr>
      <vt:lpstr>Article 28, UDHR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Human rights</dc:title>
  <dc:creator>Goodhart, Michael E</dc:creator>
  <cp:lastModifiedBy>Samuel Shepherd</cp:lastModifiedBy>
  <cp:revision>5</cp:revision>
  <dcterms:created xsi:type="dcterms:W3CDTF">2018-10-30T13:09:49Z</dcterms:created>
  <dcterms:modified xsi:type="dcterms:W3CDTF">2018-11-02T11:55:01Z</dcterms:modified>
</cp:coreProperties>
</file>